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60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Lora" pitchFamily="2" charset="0"/>
      <p:regular r:id="rId17"/>
    </p:embeddedFont>
    <p:embeddedFont>
      <p:font typeface="Source Sans 3" panose="020B0604020202020204" charset="0"/>
      <p:regular r:id="rId18"/>
    </p:embeddedFont>
    <p:embeddedFont>
      <p:font typeface="Trebuchet MS" panose="020B0603020202020204" pitchFamily="34" charset="0"/>
      <p:regular r:id="rId19"/>
      <p:bold r:id="rId20"/>
      <p:italic r:id="rId21"/>
      <p:boldItalic r:id="rId22"/>
    </p:embeddedFont>
    <p:embeddedFont>
      <p:font typeface="Wingdings 3" panose="05040102010807070707" pitchFamily="18" charset="2"/>
      <p:regular r:id="rId23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5" d="100"/>
          <a:sy n="75" d="100"/>
        </p:scale>
        <p:origin x="12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850763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10160"/>
            <a:ext cx="14630400" cy="8239760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08481" y="2885441"/>
            <a:ext cx="9320323" cy="1975562"/>
          </a:xfrm>
        </p:spPr>
        <p:txBody>
          <a:bodyPr anchor="b">
            <a:noAutofit/>
          </a:bodyPr>
          <a:lstStyle>
            <a:lvl1pPr algn="r">
              <a:defRPr sz="648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08481" y="4861000"/>
            <a:ext cx="9320323" cy="131627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48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72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18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40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2/24/2026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8982775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2" y="731520"/>
            <a:ext cx="10316002" cy="4084320"/>
          </a:xfrm>
        </p:spPr>
        <p:txBody>
          <a:bodyPr anchor="ctr">
            <a:normAutofit/>
          </a:bodyPr>
          <a:lstStyle>
            <a:lvl1pPr algn="l">
              <a:defRPr sz="528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802" y="5364480"/>
            <a:ext cx="10316002" cy="1885154"/>
          </a:xfrm>
        </p:spPr>
        <p:txBody>
          <a:bodyPr anchor="ctr">
            <a:normAutofit/>
          </a:bodyPr>
          <a:lstStyle>
            <a:lvl1pPr marL="0" indent="0" algn="l">
              <a:buNone/>
              <a:defRPr sz="216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2/24/2026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8516718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7601" y="731520"/>
            <a:ext cx="9712961" cy="3627120"/>
          </a:xfrm>
        </p:spPr>
        <p:txBody>
          <a:bodyPr anchor="ctr">
            <a:normAutofit/>
          </a:bodyPr>
          <a:lstStyle>
            <a:lvl1pPr algn="l">
              <a:defRPr sz="528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39367" y="4358640"/>
            <a:ext cx="8669429" cy="4572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92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48640" indent="0">
              <a:buFontTx/>
              <a:buNone/>
              <a:defRPr/>
            </a:lvl2pPr>
            <a:lvl3pPr marL="1097280" indent="0">
              <a:buFontTx/>
              <a:buNone/>
              <a:defRPr/>
            </a:lvl3pPr>
            <a:lvl4pPr marL="1645920" indent="0">
              <a:buFontTx/>
              <a:buNone/>
              <a:defRPr/>
            </a:lvl4pPr>
            <a:lvl5pPr marL="219456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802" y="5364480"/>
            <a:ext cx="10316002" cy="1885154"/>
          </a:xfrm>
        </p:spPr>
        <p:txBody>
          <a:bodyPr anchor="ctr">
            <a:normAutofit/>
          </a:bodyPr>
          <a:lstStyle>
            <a:lvl1pPr marL="0" indent="0" algn="l">
              <a:buNone/>
              <a:defRPr sz="216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2/24/2026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650244" y="948454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/>
          <a:p>
            <a:pPr lvl="0"/>
            <a:r>
              <a:rPr lang="en-US" sz="96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671613" y="3463867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/>
          <a:p>
            <a:pPr lvl="0"/>
            <a:r>
              <a:rPr lang="en-US" sz="96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sz="2160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3022905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2" y="2318386"/>
            <a:ext cx="10316002" cy="3114552"/>
          </a:xfrm>
        </p:spPr>
        <p:txBody>
          <a:bodyPr anchor="b">
            <a:normAutofit/>
          </a:bodyPr>
          <a:lstStyle>
            <a:lvl1pPr algn="l">
              <a:defRPr sz="528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802" y="5432938"/>
            <a:ext cx="10316002" cy="1816697"/>
          </a:xfrm>
        </p:spPr>
        <p:txBody>
          <a:bodyPr anchor="t">
            <a:normAutofit/>
          </a:bodyPr>
          <a:lstStyle>
            <a:lvl1pPr marL="0" indent="0" algn="l">
              <a:buNone/>
              <a:defRPr sz="216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2/24/2026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1534079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7601" y="731520"/>
            <a:ext cx="9712961" cy="3627120"/>
          </a:xfrm>
        </p:spPr>
        <p:txBody>
          <a:bodyPr anchor="ctr">
            <a:normAutofit/>
          </a:bodyPr>
          <a:lstStyle>
            <a:lvl1pPr algn="l">
              <a:defRPr sz="528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12799" y="4815840"/>
            <a:ext cx="10316003" cy="61709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88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48640" indent="0">
              <a:buFontTx/>
              <a:buNone/>
              <a:defRPr/>
            </a:lvl2pPr>
            <a:lvl3pPr marL="1097280" indent="0">
              <a:buFontTx/>
              <a:buNone/>
              <a:defRPr/>
            </a:lvl3pPr>
            <a:lvl4pPr marL="1645920" indent="0">
              <a:buFontTx/>
              <a:buNone/>
              <a:defRPr/>
            </a:lvl4pPr>
            <a:lvl5pPr marL="219456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802" y="5432938"/>
            <a:ext cx="10316002" cy="1816697"/>
          </a:xfrm>
        </p:spPr>
        <p:txBody>
          <a:bodyPr anchor="t">
            <a:normAutofit/>
          </a:bodyPr>
          <a:lstStyle>
            <a:lvl1pPr marL="0" indent="0" algn="l">
              <a:buNone/>
              <a:defRPr sz="216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2/24/2026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650244" y="948454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/>
          <a:p>
            <a:pPr lvl="0"/>
            <a:r>
              <a:rPr lang="en-US" sz="96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0671613" y="3463867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/>
          <a:p>
            <a:pPr lvl="0"/>
            <a:r>
              <a:rPr lang="en-US" sz="96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42654168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59" y="731520"/>
            <a:ext cx="10305844" cy="3627120"/>
          </a:xfrm>
        </p:spPr>
        <p:txBody>
          <a:bodyPr anchor="ctr">
            <a:normAutofit/>
          </a:bodyPr>
          <a:lstStyle>
            <a:lvl1pPr algn="l">
              <a:defRPr sz="528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12799" y="4815840"/>
            <a:ext cx="10316003" cy="61709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880">
                <a:solidFill>
                  <a:schemeClr val="accent1"/>
                </a:solidFill>
              </a:defRPr>
            </a:lvl1pPr>
            <a:lvl2pPr marL="548640" indent="0">
              <a:buFontTx/>
              <a:buNone/>
              <a:defRPr/>
            </a:lvl2pPr>
            <a:lvl3pPr marL="1097280" indent="0">
              <a:buFontTx/>
              <a:buNone/>
              <a:defRPr/>
            </a:lvl3pPr>
            <a:lvl4pPr marL="1645920" indent="0">
              <a:buFontTx/>
              <a:buNone/>
              <a:defRPr/>
            </a:lvl4pPr>
            <a:lvl5pPr marL="219456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802" y="5432938"/>
            <a:ext cx="10316002" cy="1816697"/>
          </a:xfrm>
        </p:spPr>
        <p:txBody>
          <a:bodyPr anchor="t">
            <a:normAutofit/>
          </a:bodyPr>
          <a:lstStyle>
            <a:lvl1pPr marL="0" indent="0" algn="l">
              <a:buNone/>
              <a:defRPr sz="216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2/24/2026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5020855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2/24/2026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788696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61208" y="731520"/>
            <a:ext cx="1565692" cy="630174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2802" y="731520"/>
            <a:ext cx="8472180" cy="630174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2/24/2026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8928545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2068321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5690771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279869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3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2/24/2026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4410349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6347443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804403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6063438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9836640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4481794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6836147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812017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2" y="3241041"/>
            <a:ext cx="10316002" cy="2191897"/>
          </a:xfrm>
        </p:spPr>
        <p:txBody>
          <a:bodyPr anchor="b"/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802" y="5432938"/>
            <a:ext cx="10316002" cy="1032480"/>
          </a:xfrm>
        </p:spPr>
        <p:txBody>
          <a:bodyPr anchor="t"/>
          <a:lstStyle>
            <a:lvl1pPr marL="0" indent="0" algn="l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2/24/2026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27300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2801" y="2592707"/>
            <a:ext cx="5020842" cy="465692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07964" y="2592707"/>
            <a:ext cx="5020841" cy="46569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2/24/2026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3676809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894" y="2593180"/>
            <a:ext cx="5022748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0894" y="3284695"/>
            <a:ext cx="5022748" cy="396494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06059" y="2593180"/>
            <a:ext cx="5022742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06062" y="3284695"/>
            <a:ext cx="5022740" cy="396494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2/24/2026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0691959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1" y="731520"/>
            <a:ext cx="10316002" cy="15849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2/24/2026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7742848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2/24/2026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4705535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1" y="1798325"/>
            <a:ext cx="4625434" cy="1534159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2554" y="617910"/>
            <a:ext cx="5416249" cy="663172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2801" y="3332483"/>
            <a:ext cx="4625434" cy="3101339"/>
          </a:xfrm>
        </p:spPr>
        <p:txBody>
          <a:bodyPr>
            <a:normAutofit/>
          </a:bodyPr>
          <a:lstStyle>
            <a:lvl1pPr marL="0" indent="0">
              <a:buNone/>
              <a:defRPr sz="1680"/>
            </a:lvl1pPr>
            <a:lvl2pPr marL="548476" indent="0">
              <a:buNone/>
              <a:defRPr sz="1680"/>
            </a:lvl2pPr>
            <a:lvl3pPr marL="1096951" indent="0">
              <a:buNone/>
              <a:defRPr sz="1440"/>
            </a:lvl3pPr>
            <a:lvl4pPr marL="1645427" indent="0">
              <a:buNone/>
              <a:defRPr sz="1200"/>
            </a:lvl4pPr>
            <a:lvl5pPr marL="2193901" indent="0">
              <a:buNone/>
              <a:defRPr sz="1200"/>
            </a:lvl5pPr>
            <a:lvl6pPr marL="2742377" indent="0">
              <a:buNone/>
              <a:defRPr sz="1200"/>
            </a:lvl6pPr>
            <a:lvl7pPr marL="3290852" indent="0">
              <a:buNone/>
              <a:defRPr sz="1200"/>
            </a:lvl7pPr>
            <a:lvl8pPr marL="3839328" indent="0">
              <a:buNone/>
              <a:defRPr sz="1200"/>
            </a:lvl8pPr>
            <a:lvl9pPr marL="4387804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2/24/2026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787468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2" y="5760720"/>
            <a:ext cx="10316000" cy="680086"/>
          </a:xfrm>
        </p:spPr>
        <p:txBody>
          <a:bodyPr anchor="b">
            <a:normAutofit/>
          </a:bodyPr>
          <a:lstStyle>
            <a:lvl1pPr algn="l">
              <a:defRPr sz="288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801" y="731520"/>
            <a:ext cx="10316002" cy="4614862"/>
          </a:xfrm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2802" y="6440806"/>
            <a:ext cx="10316000" cy="808829"/>
          </a:xfrm>
        </p:spPr>
        <p:txBody>
          <a:bodyPr>
            <a:normAutofit/>
          </a:bodyPr>
          <a:lstStyle>
            <a:lvl1pPr marL="0" indent="0">
              <a:buNone/>
              <a:defRPr sz="144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2/24/2026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8897644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10160"/>
            <a:ext cx="14630400" cy="8239760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2801" y="731520"/>
            <a:ext cx="10316002" cy="158496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801" y="2592707"/>
            <a:ext cx="10316002" cy="46569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46160" y="7249635"/>
            <a:ext cx="1094327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2/24/2026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12801" y="7249635"/>
            <a:ext cx="7557134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08796" y="7249635"/>
            <a:ext cx="820007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8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60125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</p:sldLayoutIdLst>
  <p:hf sldNum="0" hdr="0" ftr="0" dt="0"/>
  <p:txStyles>
    <p:titleStyle>
      <a:lvl1pPr algn="l" defTabSz="548640" rtl="0" eaLnBrk="1" latinLnBrk="0" hangingPunct="1">
        <a:spcBef>
          <a:spcPct val="0"/>
        </a:spcBef>
        <a:buNone/>
        <a:defRPr sz="432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411480" indent="-41148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16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891540" indent="-34290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92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37160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8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92024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4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46888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4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301752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4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356616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4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411480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4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466344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4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10" Type="http://schemas.openxmlformats.org/officeDocument/2006/relationships/image" Target="../media/image22.svg"/><Relationship Id="rId4" Type="http://schemas.openxmlformats.org/officeDocument/2006/relationships/image" Target="../media/image16.svg"/><Relationship Id="rId9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13" Type="http://schemas.openxmlformats.org/officeDocument/2006/relationships/image" Target="../media/image33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6.png"/><Relationship Id="rId11" Type="http://schemas.openxmlformats.org/officeDocument/2006/relationships/image" Target="../media/image31.svg"/><Relationship Id="rId5" Type="http://schemas.openxmlformats.org/officeDocument/2006/relationships/image" Target="../media/image25.sv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Relationship Id="rId14" Type="http://schemas.openxmlformats.org/officeDocument/2006/relationships/image" Target="../media/image34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2171701"/>
            <a:ext cx="8014176" cy="20845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Superstore Sales Performance Insights Dashboard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4368800"/>
            <a:ext cx="7468553" cy="10124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0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 data-driven analysis of sales trends, regional patterns, and category performance to optimize your retail operations strategy</a:t>
            </a:r>
            <a:endParaRPr lang="en-US" sz="20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952530" y="1453396"/>
            <a:ext cx="5604510" cy="3917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Weekday Strategy: Flash Deal Program</a:t>
            </a:r>
            <a:endParaRPr lang="en-US" sz="2450" dirty="0"/>
          </a:p>
        </p:txBody>
      </p:sp>
      <p:sp>
        <p:nvSpPr>
          <p:cNvPr id="4" name="Shape 1"/>
          <p:cNvSpPr/>
          <p:nvPr/>
        </p:nvSpPr>
        <p:spPr>
          <a:xfrm>
            <a:off x="5952530" y="2155984"/>
            <a:ext cx="8211741" cy="887373"/>
          </a:xfrm>
          <a:prstGeom prst="roundRect">
            <a:avLst>
              <a:gd name="adj" fmla="val 8244"/>
            </a:avLst>
          </a:prstGeom>
          <a:solidFill>
            <a:srgbClr val="FEF5E7"/>
          </a:solidFill>
          <a:ln/>
        </p:spPr>
      </p:sp>
      <p:sp>
        <p:nvSpPr>
          <p:cNvPr id="5" name="Shape 2"/>
          <p:cNvSpPr/>
          <p:nvPr/>
        </p:nvSpPr>
        <p:spPr>
          <a:xfrm>
            <a:off x="5952530" y="2140744"/>
            <a:ext cx="8211741" cy="60960"/>
          </a:xfrm>
          <a:prstGeom prst="roundRect">
            <a:avLst>
              <a:gd name="adj" fmla="val 32774"/>
            </a:avLst>
          </a:prstGeom>
          <a:solidFill>
            <a:srgbClr val="38512F"/>
          </a:solidFill>
          <a:ln/>
        </p:spPr>
      </p:sp>
      <p:sp>
        <p:nvSpPr>
          <p:cNvPr id="6" name="Shape 3"/>
          <p:cNvSpPr/>
          <p:nvPr/>
        </p:nvSpPr>
        <p:spPr>
          <a:xfrm>
            <a:off x="9858613" y="1956197"/>
            <a:ext cx="399574" cy="399574"/>
          </a:xfrm>
          <a:prstGeom prst="roundRect">
            <a:avLst>
              <a:gd name="adj" fmla="val 228844"/>
            </a:avLst>
          </a:prstGeom>
          <a:solidFill>
            <a:srgbClr val="38512F"/>
          </a:solidFill>
          <a:ln/>
        </p:spPr>
      </p:sp>
      <p:sp>
        <p:nvSpPr>
          <p:cNvPr id="7" name="Text 4"/>
          <p:cNvSpPr/>
          <p:nvPr/>
        </p:nvSpPr>
        <p:spPr>
          <a:xfrm>
            <a:off x="9978509" y="2056090"/>
            <a:ext cx="159782" cy="1997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50" dirty="0">
                <a:solidFill>
                  <a:srgbClr val="FFFFF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1</a:t>
            </a:r>
            <a:endParaRPr lang="en-US" sz="1250" dirty="0"/>
          </a:p>
        </p:txBody>
      </p:sp>
      <p:sp>
        <p:nvSpPr>
          <p:cNvPr id="8" name="Text 5"/>
          <p:cNvSpPr/>
          <p:nvPr/>
        </p:nvSpPr>
        <p:spPr>
          <a:xfrm>
            <a:off x="6100882" y="2488883"/>
            <a:ext cx="1841540" cy="1958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Target Thursday &amp; Friday</a:t>
            </a:r>
            <a:endParaRPr lang="en-US" sz="1200" dirty="0"/>
          </a:p>
        </p:txBody>
      </p:sp>
      <p:sp>
        <p:nvSpPr>
          <p:cNvPr id="9" name="Text 6"/>
          <p:cNvSpPr/>
          <p:nvPr/>
        </p:nvSpPr>
        <p:spPr>
          <a:xfrm>
            <a:off x="6100882" y="2729151"/>
            <a:ext cx="7915037" cy="1658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12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Launch limited-time flash deals on these days to stimulate midweek traffic and reduce weekend congestion</a:t>
            </a:r>
            <a:endParaRPr lang="en-US" sz="1200" dirty="0"/>
          </a:p>
        </p:txBody>
      </p:sp>
      <p:sp>
        <p:nvSpPr>
          <p:cNvPr id="10" name="Shape 7"/>
          <p:cNvSpPr/>
          <p:nvPr/>
        </p:nvSpPr>
        <p:spPr>
          <a:xfrm>
            <a:off x="5952530" y="3317200"/>
            <a:ext cx="8211741" cy="887373"/>
          </a:xfrm>
          <a:prstGeom prst="roundRect">
            <a:avLst>
              <a:gd name="adj" fmla="val 8244"/>
            </a:avLst>
          </a:prstGeom>
          <a:solidFill>
            <a:srgbClr val="FEF5E7"/>
          </a:solidFill>
          <a:ln/>
        </p:spPr>
      </p:sp>
      <p:sp>
        <p:nvSpPr>
          <p:cNvPr id="11" name="Shape 8"/>
          <p:cNvSpPr/>
          <p:nvPr/>
        </p:nvSpPr>
        <p:spPr>
          <a:xfrm>
            <a:off x="5952530" y="3301960"/>
            <a:ext cx="8211741" cy="60960"/>
          </a:xfrm>
          <a:prstGeom prst="roundRect">
            <a:avLst>
              <a:gd name="adj" fmla="val 32774"/>
            </a:avLst>
          </a:prstGeom>
          <a:solidFill>
            <a:srgbClr val="38512F"/>
          </a:solidFill>
          <a:ln/>
        </p:spPr>
      </p:sp>
      <p:sp>
        <p:nvSpPr>
          <p:cNvPr id="12" name="Shape 9"/>
          <p:cNvSpPr/>
          <p:nvPr/>
        </p:nvSpPr>
        <p:spPr>
          <a:xfrm>
            <a:off x="9858613" y="3117413"/>
            <a:ext cx="399574" cy="399574"/>
          </a:xfrm>
          <a:prstGeom prst="roundRect">
            <a:avLst>
              <a:gd name="adj" fmla="val 228844"/>
            </a:avLst>
          </a:prstGeom>
          <a:solidFill>
            <a:srgbClr val="38512F"/>
          </a:solidFill>
          <a:ln/>
        </p:spPr>
      </p:sp>
      <p:sp>
        <p:nvSpPr>
          <p:cNvPr id="13" name="Text 10"/>
          <p:cNvSpPr/>
          <p:nvPr/>
        </p:nvSpPr>
        <p:spPr>
          <a:xfrm>
            <a:off x="9978509" y="3217307"/>
            <a:ext cx="159782" cy="1997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50" dirty="0">
                <a:solidFill>
                  <a:srgbClr val="FFFFF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2</a:t>
            </a:r>
            <a:endParaRPr lang="en-US" sz="1250" dirty="0"/>
          </a:p>
        </p:txBody>
      </p:sp>
      <p:sp>
        <p:nvSpPr>
          <p:cNvPr id="14" name="Text 11"/>
          <p:cNvSpPr/>
          <p:nvPr/>
        </p:nvSpPr>
        <p:spPr>
          <a:xfrm>
            <a:off x="6100882" y="3650099"/>
            <a:ext cx="1566982" cy="1958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Exclusive Offers</a:t>
            </a:r>
            <a:endParaRPr lang="en-US" sz="1200" dirty="0"/>
          </a:p>
        </p:txBody>
      </p:sp>
      <p:sp>
        <p:nvSpPr>
          <p:cNvPr id="15" name="Text 12"/>
          <p:cNvSpPr/>
          <p:nvPr/>
        </p:nvSpPr>
        <p:spPr>
          <a:xfrm>
            <a:off x="6100882" y="3890367"/>
            <a:ext cx="7915037" cy="1658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12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Create Thursday/Friday-only promotions with 15–20% discounts on select categories to drive weekday visits</a:t>
            </a:r>
            <a:endParaRPr lang="en-US" sz="1200" dirty="0"/>
          </a:p>
        </p:txBody>
      </p:sp>
      <p:sp>
        <p:nvSpPr>
          <p:cNvPr id="16" name="Shape 13"/>
          <p:cNvSpPr/>
          <p:nvPr/>
        </p:nvSpPr>
        <p:spPr>
          <a:xfrm>
            <a:off x="5952530" y="4478417"/>
            <a:ext cx="8211741" cy="887373"/>
          </a:xfrm>
          <a:prstGeom prst="roundRect">
            <a:avLst>
              <a:gd name="adj" fmla="val 8244"/>
            </a:avLst>
          </a:prstGeom>
          <a:solidFill>
            <a:srgbClr val="FEF5E7"/>
          </a:solidFill>
          <a:ln/>
        </p:spPr>
      </p:sp>
      <p:sp>
        <p:nvSpPr>
          <p:cNvPr id="17" name="Shape 14"/>
          <p:cNvSpPr/>
          <p:nvPr/>
        </p:nvSpPr>
        <p:spPr>
          <a:xfrm>
            <a:off x="5952530" y="4463177"/>
            <a:ext cx="8211741" cy="60960"/>
          </a:xfrm>
          <a:prstGeom prst="roundRect">
            <a:avLst>
              <a:gd name="adj" fmla="val 32774"/>
            </a:avLst>
          </a:prstGeom>
          <a:solidFill>
            <a:srgbClr val="38512F"/>
          </a:solidFill>
          <a:ln/>
        </p:spPr>
      </p:sp>
      <p:sp>
        <p:nvSpPr>
          <p:cNvPr id="18" name="Shape 15"/>
          <p:cNvSpPr/>
          <p:nvPr/>
        </p:nvSpPr>
        <p:spPr>
          <a:xfrm>
            <a:off x="9858613" y="4278630"/>
            <a:ext cx="399574" cy="399574"/>
          </a:xfrm>
          <a:prstGeom prst="roundRect">
            <a:avLst>
              <a:gd name="adj" fmla="val 228844"/>
            </a:avLst>
          </a:prstGeom>
          <a:solidFill>
            <a:srgbClr val="38512F"/>
          </a:solidFill>
          <a:ln/>
        </p:spPr>
      </p:sp>
      <p:sp>
        <p:nvSpPr>
          <p:cNvPr id="19" name="Text 16"/>
          <p:cNvSpPr/>
          <p:nvPr/>
        </p:nvSpPr>
        <p:spPr>
          <a:xfrm>
            <a:off x="9978509" y="4378523"/>
            <a:ext cx="159782" cy="1997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50" dirty="0">
                <a:solidFill>
                  <a:srgbClr val="FFFFF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3</a:t>
            </a:r>
            <a:endParaRPr lang="en-US" sz="1250" dirty="0"/>
          </a:p>
        </p:txBody>
      </p:sp>
      <p:sp>
        <p:nvSpPr>
          <p:cNvPr id="20" name="Text 17"/>
          <p:cNvSpPr/>
          <p:nvPr/>
        </p:nvSpPr>
        <p:spPr>
          <a:xfrm>
            <a:off x="6100882" y="4811316"/>
            <a:ext cx="1566982" cy="1958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Communication Plan</a:t>
            </a:r>
            <a:endParaRPr lang="en-US" sz="1200" dirty="0"/>
          </a:p>
        </p:txBody>
      </p:sp>
      <p:sp>
        <p:nvSpPr>
          <p:cNvPr id="21" name="Text 18"/>
          <p:cNvSpPr/>
          <p:nvPr/>
        </p:nvSpPr>
        <p:spPr>
          <a:xfrm>
            <a:off x="6100882" y="5051584"/>
            <a:ext cx="7915037" cy="1658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12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Promote deals through email, SMS, and in-store signage 48 hours in advance to build anticipation</a:t>
            </a:r>
            <a:endParaRPr lang="en-US" sz="1200" dirty="0"/>
          </a:p>
        </p:txBody>
      </p:sp>
      <p:sp>
        <p:nvSpPr>
          <p:cNvPr id="22" name="Shape 19"/>
          <p:cNvSpPr/>
          <p:nvPr/>
        </p:nvSpPr>
        <p:spPr>
          <a:xfrm>
            <a:off x="5952530" y="5639633"/>
            <a:ext cx="8211741" cy="887373"/>
          </a:xfrm>
          <a:prstGeom prst="roundRect">
            <a:avLst>
              <a:gd name="adj" fmla="val 8244"/>
            </a:avLst>
          </a:prstGeom>
          <a:solidFill>
            <a:srgbClr val="FEF5E7"/>
          </a:solidFill>
          <a:ln/>
        </p:spPr>
      </p:sp>
      <p:sp>
        <p:nvSpPr>
          <p:cNvPr id="23" name="Shape 20"/>
          <p:cNvSpPr/>
          <p:nvPr/>
        </p:nvSpPr>
        <p:spPr>
          <a:xfrm>
            <a:off x="5952530" y="5624393"/>
            <a:ext cx="8211741" cy="60960"/>
          </a:xfrm>
          <a:prstGeom prst="roundRect">
            <a:avLst>
              <a:gd name="adj" fmla="val 32774"/>
            </a:avLst>
          </a:prstGeom>
          <a:solidFill>
            <a:srgbClr val="38512F"/>
          </a:solidFill>
          <a:ln/>
        </p:spPr>
      </p:sp>
      <p:sp>
        <p:nvSpPr>
          <p:cNvPr id="24" name="Shape 21"/>
          <p:cNvSpPr/>
          <p:nvPr/>
        </p:nvSpPr>
        <p:spPr>
          <a:xfrm>
            <a:off x="9858613" y="5439847"/>
            <a:ext cx="399574" cy="399574"/>
          </a:xfrm>
          <a:prstGeom prst="roundRect">
            <a:avLst>
              <a:gd name="adj" fmla="val 228844"/>
            </a:avLst>
          </a:prstGeom>
          <a:solidFill>
            <a:srgbClr val="38512F"/>
          </a:solidFill>
          <a:ln/>
        </p:spPr>
      </p:sp>
      <p:sp>
        <p:nvSpPr>
          <p:cNvPr id="25" name="Text 22"/>
          <p:cNvSpPr/>
          <p:nvPr/>
        </p:nvSpPr>
        <p:spPr>
          <a:xfrm>
            <a:off x="9978509" y="5539740"/>
            <a:ext cx="159782" cy="1997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50" dirty="0">
                <a:solidFill>
                  <a:srgbClr val="FFFFF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4</a:t>
            </a:r>
            <a:endParaRPr lang="en-US" sz="1250" dirty="0"/>
          </a:p>
        </p:txBody>
      </p:sp>
      <p:sp>
        <p:nvSpPr>
          <p:cNvPr id="26" name="Text 23"/>
          <p:cNvSpPr/>
          <p:nvPr/>
        </p:nvSpPr>
        <p:spPr>
          <a:xfrm>
            <a:off x="6100882" y="5972532"/>
            <a:ext cx="1566982" cy="1958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Measure &amp; Optimize</a:t>
            </a:r>
            <a:endParaRPr lang="en-US" sz="1200" dirty="0"/>
          </a:p>
        </p:txBody>
      </p:sp>
      <p:sp>
        <p:nvSpPr>
          <p:cNvPr id="27" name="Text 24"/>
          <p:cNvSpPr/>
          <p:nvPr/>
        </p:nvSpPr>
        <p:spPr>
          <a:xfrm>
            <a:off x="6100882" y="6212800"/>
            <a:ext cx="7915037" cy="1658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12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Track redemption rates and basket sizes weekly, adjusting offers based on response and margin impact</a:t>
            </a:r>
            <a:endParaRPr lang="en-US" sz="1200" dirty="0"/>
          </a:p>
        </p:txBody>
      </p:sp>
      <p:sp>
        <p:nvSpPr>
          <p:cNvPr id="28" name="Text 25"/>
          <p:cNvSpPr/>
          <p:nvPr/>
        </p:nvSpPr>
        <p:spPr>
          <a:xfrm>
            <a:off x="5952530" y="6610350"/>
            <a:ext cx="8211741" cy="1658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12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Flash deals on low-performing weekdays can increase midweek revenue by 25–35% while building consistent traffic patterns</a:t>
            </a:r>
            <a:r>
              <a:rPr lang="en-US" sz="10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.</a:t>
            </a:r>
            <a:endParaRPr lang="en-US" sz="10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273969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Executive Summary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837724" y="2456736"/>
            <a:ext cx="4158734" cy="3463647"/>
          </a:xfrm>
          <a:prstGeom prst="roundRect">
            <a:avLst>
              <a:gd name="adj" fmla="val 1037"/>
            </a:avLst>
          </a:prstGeom>
          <a:solidFill>
            <a:srgbClr val="F3E7D4"/>
          </a:solidFill>
          <a:ln/>
        </p:spPr>
      </p:sp>
      <p:sp>
        <p:nvSpPr>
          <p:cNvPr id="4" name="Shape 2"/>
          <p:cNvSpPr/>
          <p:nvPr/>
        </p:nvSpPr>
        <p:spPr>
          <a:xfrm>
            <a:off x="1077039" y="2696051"/>
            <a:ext cx="718066" cy="718066"/>
          </a:xfrm>
          <a:prstGeom prst="roundRect">
            <a:avLst>
              <a:gd name="adj" fmla="val 12732932"/>
            </a:avLst>
          </a:prstGeom>
          <a:solidFill>
            <a:srgbClr val="38512F"/>
          </a:solidFill>
          <a:ln/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74445" y="2893457"/>
            <a:ext cx="323136" cy="323136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77039" y="365343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Strong Q4 Growth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77039" y="4148971"/>
            <a:ext cx="368010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Sales consistently rise toward year-end, with September-November peak period driving highest revenue</a:t>
            </a:r>
            <a:endParaRPr lang="en-US" sz="1850" dirty="0"/>
          </a:p>
        </p:txBody>
      </p:sp>
      <p:sp>
        <p:nvSpPr>
          <p:cNvPr id="8" name="Shape 5"/>
          <p:cNvSpPr/>
          <p:nvPr/>
        </p:nvSpPr>
        <p:spPr>
          <a:xfrm>
            <a:off x="5235773" y="2456736"/>
            <a:ext cx="4158734" cy="3463647"/>
          </a:xfrm>
          <a:prstGeom prst="roundRect">
            <a:avLst>
              <a:gd name="adj" fmla="val 1037"/>
            </a:avLst>
          </a:prstGeom>
          <a:solidFill>
            <a:srgbClr val="F3E7D4"/>
          </a:solidFill>
          <a:ln/>
        </p:spPr>
      </p:sp>
      <p:sp>
        <p:nvSpPr>
          <p:cNvPr id="9" name="Shape 6"/>
          <p:cNvSpPr/>
          <p:nvPr/>
        </p:nvSpPr>
        <p:spPr>
          <a:xfrm>
            <a:off x="5475089" y="2696051"/>
            <a:ext cx="718066" cy="718066"/>
          </a:xfrm>
          <a:prstGeom prst="roundRect">
            <a:avLst>
              <a:gd name="adj" fmla="val 12732932"/>
            </a:avLst>
          </a:prstGeom>
          <a:solidFill>
            <a:srgbClr val="38512F"/>
          </a:solidFill>
          <a:ln/>
        </p:spPr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72495" y="2893457"/>
            <a:ext cx="323136" cy="323136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5475089" y="3653433"/>
            <a:ext cx="2837736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Regional Opportunity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5475089" y="4148971"/>
            <a:ext cx="368010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West Region leads performance; South/North regions present growth potential through targeted strategies</a:t>
            </a:r>
            <a:endParaRPr lang="en-US" sz="1850" dirty="0"/>
          </a:p>
        </p:txBody>
      </p:sp>
      <p:sp>
        <p:nvSpPr>
          <p:cNvPr id="13" name="Shape 9"/>
          <p:cNvSpPr/>
          <p:nvPr/>
        </p:nvSpPr>
        <p:spPr>
          <a:xfrm>
            <a:off x="9633823" y="2456736"/>
            <a:ext cx="4158853" cy="3463647"/>
          </a:xfrm>
          <a:prstGeom prst="roundRect">
            <a:avLst>
              <a:gd name="adj" fmla="val 1037"/>
            </a:avLst>
          </a:prstGeom>
          <a:solidFill>
            <a:srgbClr val="F3E7D4"/>
          </a:solidFill>
          <a:ln/>
        </p:spPr>
      </p:sp>
      <p:sp>
        <p:nvSpPr>
          <p:cNvPr id="14" name="Shape 10"/>
          <p:cNvSpPr/>
          <p:nvPr/>
        </p:nvSpPr>
        <p:spPr>
          <a:xfrm>
            <a:off x="9873139" y="2696051"/>
            <a:ext cx="718066" cy="718066"/>
          </a:xfrm>
          <a:prstGeom prst="roundRect">
            <a:avLst>
              <a:gd name="adj" fmla="val 12732932"/>
            </a:avLst>
          </a:prstGeom>
          <a:solidFill>
            <a:srgbClr val="38512F"/>
          </a:solidFill>
          <a:ln/>
        </p:spPr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070544" y="2893457"/>
            <a:ext cx="323136" cy="323136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9873139" y="365343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Category Balance</a:t>
            </a:r>
            <a:endParaRPr lang="en-US" sz="2200" dirty="0"/>
          </a:p>
        </p:txBody>
      </p:sp>
      <p:sp>
        <p:nvSpPr>
          <p:cNvPr id="17" name="Text 12"/>
          <p:cNvSpPr/>
          <p:nvPr/>
        </p:nvSpPr>
        <p:spPr>
          <a:xfrm>
            <a:off x="9873139" y="4148971"/>
            <a:ext cx="3680222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Health Drinks, Soft Drinks, Eggs &amp; Meat, and Snacks drive revenue with balanced distribution reducing dependency risk</a:t>
            </a:r>
            <a:endParaRPr lang="en-US" sz="1850" dirty="0"/>
          </a:p>
        </p:txBody>
      </p:sp>
      <p:sp>
        <p:nvSpPr>
          <p:cNvPr id="18" name="Text 13"/>
          <p:cNvSpPr/>
          <p:nvPr/>
        </p:nvSpPr>
        <p:spPr>
          <a:xfrm>
            <a:off x="837724" y="6189583"/>
            <a:ext cx="1295495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Strategic focus should center on maximizing seasonal Q4 revenue, addressing regional gaps, and leveraging high-performing categories for cross-selling opportunities.</a:t>
            </a: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7117" y="1562576"/>
            <a:ext cx="6816447" cy="6278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00"/>
              </a:lnSpc>
              <a:buNone/>
            </a:pPr>
            <a:r>
              <a:rPr lang="en-US" sz="395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Monthly Sales Trend Analysis</a:t>
            </a:r>
            <a:endParaRPr lang="en-US" sz="3950" dirty="0"/>
          </a:p>
        </p:txBody>
      </p:sp>
      <p:sp>
        <p:nvSpPr>
          <p:cNvPr id="4" name="Text 1"/>
          <p:cNvSpPr/>
          <p:nvPr/>
        </p:nvSpPr>
        <p:spPr>
          <a:xfrm>
            <a:off x="747117" y="2666286"/>
            <a:ext cx="2511504" cy="313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Key Observations</a:t>
            </a:r>
            <a:endParaRPr lang="en-US" sz="1950" dirty="0"/>
          </a:p>
        </p:txBody>
      </p:sp>
      <p:sp>
        <p:nvSpPr>
          <p:cNvPr id="5" name="Text 2"/>
          <p:cNvSpPr/>
          <p:nvPr/>
        </p:nvSpPr>
        <p:spPr>
          <a:xfrm>
            <a:off x="747117" y="3170515"/>
            <a:ext cx="3564493" cy="34298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6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Consistent upward trajectory toward Q4 (September–December) across all years</a:t>
            </a:r>
            <a:endParaRPr lang="en-US" sz="1650" dirty="0"/>
          </a:p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6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September–November period represents peak revenue window</a:t>
            </a:r>
            <a:endParaRPr lang="en-US" sz="1650" dirty="0"/>
          </a:p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6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January–February show lowest performance, indicating Q1 promotional opportunity</a:t>
            </a:r>
            <a:endParaRPr lang="en-US" sz="1650" dirty="0"/>
          </a:p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6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Profit margins remain healthy and consistent with sales trends</a:t>
            </a:r>
            <a:endParaRPr lang="en-US" sz="1650" dirty="0"/>
          </a:p>
        </p:txBody>
      </p:sp>
      <p:sp>
        <p:nvSpPr>
          <p:cNvPr id="6" name="Text 3"/>
          <p:cNvSpPr/>
          <p:nvPr/>
        </p:nvSpPr>
        <p:spPr>
          <a:xfrm>
            <a:off x="4840010" y="2666286"/>
            <a:ext cx="2561273" cy="313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Strategic Implications</a:t>
            </a:r>
            <a:endParaRPr lang="en-US" sz="1950" dirty="0"/>
          </a:p>
        </p:txBody>
      </p:sp>
      <p:sp>
        <p:nvSpPr>
          <p:cNvPr id="7" name="Text 4"/>
          <p:cNvSpPr/>
          <p:nvPr/>
        </p:nvSpPr>
        <p:spPr>
          <a:xfrm>
            <a:off x="4840010" y="3170515"/>
            <a:ext cx="3564493" cy="16150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6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Seasonal demand patterns are predictable and strong. Retail operations should prepare inventory and staffing levels 60–90 days in advance of peak period.</a:t>
            </a:r>
            <a:endParaRPr lang="en-US" sz="1650" dirty="0"/>
          </a:p>
        </p:txBody>
      </p:sp>
      <p:sp>
        <p:nvSpPr>
          <p:cNvPr id="8" name="Text 5"/>
          <p:cNvSpPr/>
          <p:nvPr/>
        </p:nvSpPr>
        <p:spPr>
          <a:xfrm>
            <a:off x="4840010" y="4956929"/>
            <a:ext cx="3564493" cy="12920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6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Q1 underperformance suggests untapped promotional campaigns could accelerate early-year revenue growth.</a:t>
            </a:r>
            <a:endParaRPr lang="en-US" sz="16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0104" y="661868"/>
            <a:ext cx="7483792" cy="13949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50"/>
              </a:lnSpc>
              <a:buNone/>
            </a:pPr>
            <a:r>
              <a:rPr lang="en-US" sz="435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Monthly Trend: Strategic Action Plan</a:t>
            </a:r>
            <a:endParaRPr lang="en-US" sz="43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104" y="2409230"/>
            <a:ext cx="1185863" cy="171950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50877" y="2646402"/>
            <a:ext cx="2790349" cy="3488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Inventory Planning</a:t>
            </a:r>
            <a:endParaRPr lang="en-US" sz="2150" dirty="0"/>
          </a:p>
        </p:txBody>
      </p:sp>
      <p:sp>
        <p:nvSpPr>
          <p:cNvPr id="6" name="Text 2"/>
          <p:cNvSpPr/>
          <p:nvPr/>
        </p:nvSpPr>
        <p:spPr>
          <a:xfrm>
            <a:off x="2250877" y="3136225"/>
            <a:ext cx="6063020" cy="7553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Stock high-demand SKUs before September to avoid stockouts during peak period</a:t>
            </a:r>
            <a:endParaRPr lang="en-US" sz="18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0104" y="4128730"/>
            <a:ext cx="1185863" cy="171950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50877" y="4365903"/>
            <a:ext cx="3135035" cy="3488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Marketing Amplification</a:t>
            </a:r>
            <a:endParaRPr lang="en-US" sz="2150" dirty="0"/>
          </a:p>
        </p:txBody>
      </p:sp>
      <p:sp>
        <p:nvSpPr>
          <p:cNvPr id="9" name="Text 4"/>
          <p:cNvSpPr/>
          <p:nvPr/>
        </p:nvSpPr>
        <p:spPr>
          <a:xfrm>
            <a:off x="2250877" y="4855726"/>
            <a:ext cx="6063020" cy="7553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Launch Q4 campaigns 45 days prior to maximize reach during seasonal surge</a:t>
            </a:r>
            <a:endParaRPr lang="en-US" sz="18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0104" y="5848231"/>
            <a:ext cx="1185863" cy="171950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250877" y="6085403"/>
            <a:ext cx="2790349" cy="3488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Q1 Promotion</a:t>
            </a:r>
            <a:endParaRPr lang="en-US" sz="2150" dirty="0"/>
          </a:p>
        </p:txBody>
      </p:sp>
      <p:sp>
        <p:nvSpPr>
          <p:cNvPr id="12" name="Text 6"/>
          <p:cNvSpPr/>
          <p:nvPr/>
        </p:nvSpPr>
        <p:spPr>
          <a:xfrm>
            <a:off x="2250877" y="6575227"/>
            <a:ext cx="6063020" cy="7553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Develop January-February campaigns to address low-performance months and build momentum</a:t>
            </a:r>
            <a:endParaRPr lang="en-US" sz="18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9144000" y="0"/>
            <a:ext cx="5486400" cy="8229600"/>
          </a:xfrm>
          <a:prstGeom prst="rect">
            <a:avLst/>
          </a:prstGeom>
          <a:solidFill>
            <a:srgbClr val="DFDFE0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26294" y="667822"/>
            <a:ext cx="7491413" cy="13887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50"/>
              </a:lnSpc>
              <a:buNone/>
            </a:pPr>
            <a:r>
              <a:rPr lang="en-US" sz="435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Regional Performance Breakdown</a:t>
            </a:r>
            <a:endParaRPr lang="en-US" sz="4350" dirty="0"/>
          </a:p>
        </p:txBody>
      </p:sp>
      <p:sp>
        <p:nvSpPr>
          <p:cNvPr id="6" name="Text 2"/>
          <p:cNvSpPr/>
          <p:nvPr/>
        </p:nvSpPr>
        <p:spPr>
          <a:xfrm>
            <a:off x="826294" y="2638544"/>
            <a:ext cx="2247543" cy="6943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Performance Rankings</a:t>
            </a:r>
            <a:endParaRPr lang="en-US" sz="2150" dirty="0"/>
          </a:p>
        </p:txBody>
      </p:sp>
      <p:sp>
        <p:nvSpPr>
          <p:cNvPr id="7" name="Text 3"/>
          <p:cNvSpPr/>
          <p:nvPr/>
        </p:nvSpPr>
        <p:spPr>
          <a:xfrm>
            <a:off x="826294" y="3565684"/>
            <a:ext cx="2247543" cy="39145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950"/>
              </a:lnSpc>
              <a:buSzPct val="100000"/>
              <a:buFont typeface="+mj-lt"/>
              <a:buAutoNum type="arabicPeriod"/>
            </a:pPr>
            <a:r>
              <a:rPr lang="en-US" sz="1850" b="1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West Region:</a:t>
            </a: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Top performer with highest total sales</a:t>
            </a:r>
            <a:endParaRPr lang="en-US" sz="1850" dirty="0"/>
          </a:p>
          <a:p>
            <a:pPr marL="342900" indent="-342900" algn="l">
              <a:lnSpc>
                <a:spcPts val="2950"/>
              </a:lnSpc>
              <a:buSzPct val="100000"/>
              <a:buFont typeface="+mj-lt"/>
              <a:buAutoNum type="arabicPeriod" startAt="2"/>
            </a:pPr>
            <a:r>
              <a:rPr lang="en-US" sz="1850" b="1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East &amp; Central:</a:t>
            </a: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Stable, moderate contribution</a:t>
            </a:r>
            <a:endParaRPr lang="en-US" sz="1850" dirty="0"/>
          </a:p>
          <a:p>
            <a:pPr marL="342900" indent="-342900" algn="l">
              <a:lnSpc>
                <a:spcPts val="2950"/>
              </a:lnSpc>
              <a:buSzPct val="100000"/>
              <a:buFont typeface="+mj-lt"/>
              <a:buAutoNum type="arabicPeriod" startAt="3"/>
            </a:pPr>
            <a:r>
              <a:rPr lang="en-US" sz="1850" b="1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South &amp; North:</a:t>
            </a: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Underperforming, require growth strategy</a:t>
            </a:r>
            <a:endParaRPr lang="en-US" sz="1850" dirty="0"/>
          </a:p>
        </p:txBody>
      </p:sp>
      <p:sp>
        <p:nvSpPr>
          <p:cNvPr id="8" name="Text 4"/>
          <p:cNvSpPr/>
          <p:nvPr/>
        </p:nvSpPr>
        <p:spPr>
          <a:xfrm>
            <a:off x="3657481" y="2638544"/>
            <a:ext cx="2777609" cy="3471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Opportunity Analysis</a:t>
            </a:r>
            <a:endParaRPr lang="en-US" sz="2150" dirty="0"/>
          </a:p>
        </p:txBody>
      </p:sp>
      <p:sp>
        <p:nvSpPr>
          <p:cNvPr id="9" name="Text 5"/>
          <p:cNvSpPr/>
          <p:nvPr/>
        </p:nvSpPr>
        <p:spPr>
          <a:xfrm>
            <a:off x="3657481" y="3218498"/>
            <a:ext cx="4667726" cy="18758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Regional performance gap indicates significant market penetration opportunity. Underperforming regions likely face competitive pressures or brand awareness challenges.</a:t>
            </a:r>
            <a:endParaRPr lang="en-US" sz="1850" dirty="0"/>
          </a:p>
        </p:txBody>
      </p:sp>
      <p:sp>
        <p:nvSpPr>
          <p:cNvPr id="10" name="Text 6"/>
          <p:cNvSpPr/>
          <p:nvPr/>
        </p:nvSpPr>
        <p:spPr>
          <a:xfrm>
            <a:off x="3657481" y="5303877"/>
            <a:ext cx="4667726" cy="11254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Targeted local marketing, community partnerships, and regional promotions can address performance gaps.</a:t>
            </a:r>
            <a:endParaRPr lang="en-US" sz="18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23317" y="666631"/>
            <a:ext cx="8779193" cy="691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5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Regional Strategy Implementation</a:t>
            </a:r>
            <a:endParaRPr lang="en-US" sz="4350" dirty="0"/>
          </a:p>
        </p:txBody>
      </p:sp>
      <p:sp>
        <p:nvSpPr>
          <p:cNvPr id="3" name="Shape 1"/>
          <p:cNvSpPr/>
          <p:nvPr/>
        </p:nvSpPr>
        <p:spPr>
          <a:xfrm>
            <a:off x="1176099" y="2408873"/>
            <a:ext cx="6023372" cy="235148"/>
          </a:xfrm>
          <a:prstGeom prst="roundRect">
            <a:avLst>
              <a:gd name="adj" fmla="val 15006"/>
            </a:avLst>
          </a:prstGeom>
          <a:solidFill>
            <a:srgbClr val="F3E7D4"/>
          </a:solidFill>
          <a:ln/>
        </p:spPr>
      </p:sp>
      <p:sp>
        <p:nvSpPr>
          <p:cNvPr id="4" name="Shape 2"/>
          <p:cNvSpPr/>
          <p:nvPr/>
        </p:nvSpPr>
        <p:spPr>
          <a:xfrm>
            <a:off x="823317" y="2173545"/>
            <a:ext cx="705683" cy="705683"/>
          </a:xfrm>
          <a:prstGeom prst="roundRect">
            <a:avLst>
              <a:gd name="adj" fmla="val 64788"/>
            </a:avLst>
          </a:prstGeom>
          <a:solidFill>
            <a:srgbClr val="F3E7D4"/>
          </a:solidFill>
          <a:ln/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9768" y="2349996"/>
            <a:ext cx="352782" cy="352782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58466" y="3110389"/>
            <a:ext cx="2767489" cy="3458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Market Research</a:t>
            </a:r>
            <a:endParaRPr lang="en-US" sz="2150" dirty="0"/>
          </a:p>
        </p:txBody>
      </p:sp>
      <p:sp>
        <p:nvSpPr>
          <p:cNvPr id="7" name="Text 4"/>
          <p:cNvSpPr/>
          <p:nvPr/>
        </p:nvSpPr>
        <p:spPr>
          <a:xfrm>
            <a:off x="1058466" y="3594854"/>
            <a:ext cx="5905976" cy="7462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Conduct competitive analysis and customer surveys in South/North regions to identify barriers to purchase</a:t>
            </a:r>
            <a:endParaRPr lang="en-US" sz="1850" dirty="0"/>
          </a:p>
        </p:txBody>
      </p:sp>
      <p:sp>
        <p:nvSpPr>
          <p:cNvPr id="8" name="Shape 5"/>
          <p:cNvSpPr/>
          <p:nvPr/>
        </p:nvSpPr>
        <p:spPr>
          <a:xfrm>
            <a:off x="7783473" y="2056090"/>
            <a:ext cx="6023491" cy="235148"/>
          </a:xfrm>
          <a:prstGeom prst="roundRect">
            <a:avLst>
              <a:gd name="adj" fmla="val 15006"/>
            </a:avLst>
          </a:prstGeom>
          <a:solidFill>
            <a:srgbClr val="F3E7D4"/>
          </a:solidFill>
          <a:ln/>
        </p:spPr>
      </p:sp>
      <p:sp>
        <p:nvSpPr>
          <p:cNvPr id="9" name="Shape 6"/>
          <p:cNvSpPr/>
          <p:nvPr/>
        </p:nvSpPr>
        <p:spPr>
          <a:xfrm>
            <a:off x="7430691" y="1820763"/>
            <a:ext cx="705683" cy="705683"/>
          </a:xfrm>
          <a:prstGeom prst="roundRect">
            <a:avLst>
              <a:gd name="adj" fmla="val 64788"/>
            </a:avLst>
          </a:prstGeom>
          <a:solidFill>
            <a:srgbClr val="F3E7D4"/>
          </a:solidFill>
          <a:ln/>
        </p:spPr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07141" y="1997214"/>
            <a:ext cx="352782" cy="352782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7665839" y="2757607"/>
            <a:ext cx="3108603" cy="3458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Promotional Investment</a:t>
            </a:r>
            <a:endParaRPr lang="en-US" sz="2150" dirty="0"/>
          </a:p>
        </p:txBody>
      </p:sp>
      <p:sp>
        <p:nvSpPr>
          <p:cNvPr id="12" name="Text 8"/>
          <p:cNvSpPr/>
          <p:nvPr/>
        </p:nvSpPr>
        <p:spPr>
          <a:xfrm>
            <a:off x="7665839" y="3242072"/>
            <a:ext cx="5906095" cy="7462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Allocate 20–30% of marketing budget to targeted regional campaigns with localized messaging</a:t>
            </a:r>
            <a:endParaRPr lang="en-US" sz="1850" dirty="0"/>
          </a:p>
        </p:txBody>
      </p:sp>
      <p:sp>
        <p:nvSpPr>
          <p:cNvPr id="13" name="Shape 9"/>
          <p:cNvSpPr/>
          <p:nvPr/>
        </p:nvSpPr>
        <p:spPr>
          <a:xfrm>
            <a:off x="1176099" y="5395436"/>
            <a:ext cx="6023372" cy="235148"/>
          </a:xfrm>
          <a:prstGeom prst="roundRect">
            <a:avLst>
              <a:gd name="adj" fmla="val 15006"/>
            </a:avLst>
          </a:prstGeom>
          <a:solidFill>
            <a:srgbClr val="F3E7D4"/>
          </a:solidFill>
          <a:ln/>
        </p:spPr>
      </p:sp>
      <p:sp>
        <p:nvSpPr>
          <p:cNvPr id="14" name="Shape 10"/>
          <p:cNvSpPr/>
          <p:nvPr/>
        </p:nvSpPr>
        <p:spPr>
          <a:xfrm>
            <a:off x="823317" y="5160109"/>
            <a:ext cx="705683" cy="705683"/>
          </a:xfrm>
          <a:prstGeom prst="roundRect">
            <a:avLst>
              <a:gd name="adj" fmla="val 64788"/>
            </a:avLst>
          </a:prstGeom>
          <a:solidFill>
            <a:srgbClr val="F3E7D4"/>
          </a:solidFill>
          <a:ln/>
        </p:spPr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99768" y="5336560"/>
            <a:ext cx="352782" cy="352782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1058466" y="6096953"/>
            <a:ext cx="3197900" cy="3458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Community Engagement</a:t>
            </a:r>
            <a:endParaRPr lang="en-US" sz="2150" dirty="0"/>
          </a:p>
        </p:txBody>
      </p:sp>
      <p:sp>
        <p:nvSpPr>
          <p:cNvPr id="17" name="Text 12"/>
          <p:cNvSpPr/>
          <p:nvPr/>
        </p:nvSpPr>
        <p:spPr>
          <a:xfrm>
            <a:off x="1058466" y="6581418"/>
            <a:ext cx="5905976" cy="7462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Partner with local organizations and events to build brand awareness and customer loyalty in underperforming zones</a:t>
            </a:r>
            <a:endParaRPr lang="en-US" sz="1850" dirty="0"/>
          </a:p>
        </p:txBody>
      </p:sp>
      <p:sp>
        <p:nvSpPr>
          <p:cNvPr id="18" name="Shape 13"/>
          <p:cNvSpPr/>
          <p:nvPr/>
        </p:nvSpPr>
        <p:spPr>
          <a:xfrm>
            <a:off x="7783473" y="5042654"/>
            <a:ext cx="6023491" cy="235148"/>
          </a:xfrm>
          <a:prstGeom prst="roundRect">
            <a:avLst>
              <a:gd name="adj" fmla="val 15006"/>
            </a:avLst>
          </a:prstGeom>
          <a:solidFill>
            <a:srgbClr val="F3E7D4"/>
          </a:solidFill>
          <a:ln/>
        </p:spPr>
      </p:sp>
      <p:sp>
        <p:nvSpPr>
          <p:cNvPr id="19" name="Shape 14"/>
          <p:cNvSpPr/>
          <p:nvPr/>
        </p:nvSpPr>
        <p:spPr>
          <a:xfrm>
            <a:off x="7430691" y="4807327"/>
            <a:ext cx="705683" cy="705683"/>
          </a:xfrm>
          <a:prstGeom prst="roundRect">
            <a:avLst>
              <a:gd name="adj" fmla="val 64788"/>
            </a:avLst>
          </a:prstGeom>
          <a:solidFill>
            <a:srgbClr val="F3E7D4"/>
          </a:solidFill>
          <a:ln/>
        </p:spPr>
      </p:sp>
      <p:pic>
        <p:nvPicPr>
          <p:cNvPr id="20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607141" y="4983778"/>
            <a:ext cx="352782" cy="352782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7665839" y="5744170"/>
            <a:ext cx="2862143" cy="3458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Performance Tracking</a:t>
            </a:r>
            <a:endParaRPr lang="en-US" sz="2150" dirty="0"/>
          </a:p>
        </p:txBody>
      </p:sp>
      <p:sp>
        <p:nvSpPr>
          <p:cNvPr id="22" name="Text 16"/>
          <p:cNvSpPr/>
          <p:nvPr/>
        </p:nvSpPr>
        <p:spPr>
          <a:xfrm>
            <a:off x="7665839" y="6228636"/>
            <a:ext cx="5906095" cy="7462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Monitor regional metrics weekly and adjust tactics based on response rates and sales lift</a:t>
            </a:r>
            <a:endParaRPr lang="en-US" sz="18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256348"/>
            <a:ext cx="8153043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Category Performance Insights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1872972" y="266057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Health Drinks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3156109"/>
            <a:ext cx="3851434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Leading category with 16% revenue share, strong growth potential in wellness segment</a:t>
            </a:r>
            <a:endParaRPr lang="en-US" sz="18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8131" y="2439114"/>
            <a:ext cx="4534138" cy="4534138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13966" y="3404949"/>
            <a:ext cx="358140" cy="35814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941243" y="266057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Soft Drinks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9941243" y="3156109"/>
            <a:ext cx="3851434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15% revenue contribution, consistent demand with seasonal spikes during warmer months</a:t>
            </a:r>
            <a:endParaRPr lang="en-US" sz="18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48131" y="2439114"/>
            <a:ext cx="4534138" cy="4534138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258175" y="3404949"/>
            <a:ext cx="358140" cy="35814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941243" y="510706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Eggs &amp; Meat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941243" y="5602605"/>
            <a:ext cx="3851434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14% share, essential category with stable weekly purchase patterns and high basket frequency</a:t>
            </a:r>
            <a:endParaRPr lang="en-US" sz="18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48131" y="2439114"/>
            <a:ext cx="4534138" cy="4534138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258175" y="5649158"/>
            <a:ext cx="358140" cy="358140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1872972" y="510706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Snacks</a:t>
            </a:r>
            <a:endParaRPr lang="en-US" sz="2200" dirty="0"/>
          </a:p>
        </p:txBody>
      </p:sp>
      <p:sp>
        <p:nvSpPr>
          <p:cNvPr id="16" name="Text 8"/>
          <p:cNvSpPr/>
          <p:nvPr/>
        </p:nvSpPr>
        <p:spPr>
          <a:xfrm>
            <a:off x="837724" y="5602605"/>
            <a:ext cx="3851434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13% contribution, impulse purchase driver with cross-selling opportunities at checkout</a:t>
            </a:r>
            <a:endParaRPr lang="en-US" sz="1850" dirty="0"/>
          </a:p>
        </p:txBody>
      </p:sp>
      <p:pic>
        <p:nvPicPr>
          <p:cNvPr id="17" name="Image 6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048131" y="2439114"/>
            <a:ext cx="4534138" cy="4534138"/>
          </a:xfrm>
          <a:prstGeom prst="rect">
            <a:avLst/>
          </a:prstGeom>
        </p:spPr>
      </p:pic>
      <p:pic>
        <p:nvPicPr>
          <p:cNvPr id="18" name="Image 7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013966" y="5649158"/>
            <a:ext cx="358140" cy="3581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4736" y="1039535"/>
            <a:ext cx="7409498" cy="625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00"/>
              </a:lnSpc>
              <a:buNone/>
            </a:pPr>
            <a:r>
              <a:rPr lang="en-US" sz="39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Category Optimization Strategy</a:t>
            </a:r>
            <a:endParaRPr lang="en-US" sz="3900" dirty="0"/>
          </a:p>
        </p:txBody>
      </p:sp>
      <p:sp>
        <p:nvSpPr>
          <p:cNvPr id="4" name="Shape 1"/>
          <p:cNvSpPr/>
          <p:nvPr/>
        </p:nvSpPr>
        <p:spPr>
          <a:xfrm>
            <a:off x="744736" y="1948934"/>
            <a:ext cx="22860" cy="5241012"/>
          </a:xfrm>
          <a:prstGeom prst="roundRect">
            <a:avLst>
              <a:gd name="adj" fmla="val 139622"/>
            </a:avLst>
          </a:prstGeom>
          <a:solidFill>
            <a:srgbClr val="D9CDBA"/>
          </a:solidFill>
          <a:ln/>
        </p:spPr>
      </p:sp>
      <p:sp>
        <p:nvSpPr>
          <p:cNvPr id="5" name="Shape 2"/>
          <p:cNvSpPr/>
          <p:nvPr/>
        </p:nvSpPr>
        <p:spPr>
          <a:xfrm>
            <a:off x="767596" y="1948934"/>
            <a:ext cx="7654528" cy="1494830"/>
          </a:xfrm>
          <a:prstGeom prst="rect">
            <a:avLst/>
          </a:prstGeom>
          <a:solidFill>
            <a:srgbClr val="F3E7D4"/>
          </a:solidFill>
          <a:ln/>
        </p:spPr>
      </p:sp>
      <p:sp>
        <p:nvSpPr>
          <p:cNvPr id="6" name="Text 3"/>
          <p:cNvSpPr/>
          <p:nvPr/>
        </p:nvSpPr>
        <p:spPr>
          <a:xfrm>
            <a:off x="980361" y="2161699"/>
            <a:ext cx="2503289" cy="3128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Bundling Strategy</a:t>
            </a:r>
            <a:endParaRPr lang="en-US" sz="1950" dirty="0"/>
          </a:p>
        </p:txBody>
      </p:sp>
      <p:sp>
        <p:nvSpPr>
          <p:cNvPr id="7" name="Text 4"/>
          <p:cNvSpPr/>
          <p:nvPr/>
        </p:nvSpPr>
        <p:spPr>
          <a:xfrm>
            <a:off x="980361" y="2588062"/>
            <a:ext cx="7228999" cy="6429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6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Pair high-performing categories (Health Drinks, Soft Drinks) with low-performing ones to increase basket size and introduce new products</a:t>
            </a:r>
            <a:endParaRPr lang="en-US" sz="1650" dirty="0"/>
          </a:p>
        </p:txBody>
      </p:sp>
      <p:sp>
        <p:nvSpPr>
          <p:cNvPr id="8" name="Shape 5"/>
          <p:cNvSpPr/>
          <p:nvPr/>
        </p:nvSpPr>
        <p:spPr>
          <a:xfrm>
            <a:off x="767596" y="3822025"/>
            <a:ext cx="7654528" cy="1494830"/>
          </a:xfrm>
          <a:prstGeom prst="rect">
            <a:avLst/>
          </a:prstGeom>
          <a:solidFill>
            <a:srgbClr val="F3E7D4"/>
          </a:solidFill>
          <a:ln/>
        </p:spPr>
      </p:sp>
      <p:sp>
        <p:nvSpPr>
          <p:cNvPr id="9" name="Text 6"/>
          <p:cNvSpPr/>
          <p:nvPr/>
        </p:nvSpPr>
        <p:spPr>
          <a:xfrm>
            <a:off x="980361" y="4034790"/>
            <a:ext cx="2503289" cy="3128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Strategic Placement</a:t>
            </a:r>
            <a:endParaRPr lang="en-US" sz="1950" dirty="0"/>
          </a:p>
        </p:txBody>
      </p:sp>
      <p:sp>
        <p:nvSpPr>
          <p:cNvPr id="10" name="Text 7"/>
          <p:cNvSpPr/>
          <p:nvPr/>
        </p:nvSpPr>
        <p:spPr>
          <a:xfrm>
            <a:off x="980361" y="4461153"/>
            <a:ext cx="7228999" cy="6429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6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Position Eggs &amp; Meat and Snacks near high-traffic areas to drive impulse purchases and complement main grocery hauls</a:t>
            </a:r>
            <a:endParaRPr lang="en-US" sz="1650" dirty="0"/>
          </a:p>
        </p:txBody>
      </p:sp>
      <p:sp>
        <p:nvSpPr>
          <p:cNvPr id="11" name="Shape 8"/>
          <p:cNvSpPr/>
          <p:nvPr/>
        </p:nvSpPr>
        <p:spPr>
          <a:xfrm>
            <a:off x="767596" y="5695117"/>
            <a:ext cx="7654528" cy="1494830"/>
          </a:xfrm>
          <a:prstGeom prst="rect">
            <a:avLst/>
          </a:prstGeom>
          <a:solidFill>
            <a:srgbClr val="F3E7D4"/>
          </a:solidFill>
          <a:ln/>
        </p:spPr>
      </p:sp>
      <p:sp>
        <p:nvSpPr>
          <p:cNvPr id="12" name="Text 9"/>
          <p:cNvSpPr/>
          <p:nvPr/>
        </p:nvSpPr>
        <p:spPr>
          <a:xfrm>
            <a:off x="980361" y="5907881"/>
            <a:ext cx="2503289" cy="3128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Promotional Rotation</a:t>
            </a:r>
            <a:endParaRPr lang="en-US" sz="1950" dirty="0"/>
          </a:p>
        </p:txBody>
      </p:sp>
      <p:sp>
        <p:nvSpPr>
          <p:cNvPr id="13" name="Text 10"/>
          <p:cNvSpPr/>
          <p:nvPr/>
        </p:nvSpPr>
        <p:spPr>
          <a:xfrm>
            <a:off x="980361" y="6334244"/>
            <a:ext cx="7228999" cy="6429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6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Feature different high-revenue categories weekly to maintain customer interest and prevent promotional fatigue</a:t>
            </a:r>
            <a:endParaRPr lang="en-US" sz="16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407676" y="967145"/>
            <a:ext cx="6235184" cy="5349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00"/>
              </a:lnSpc>
              <a:buNone/>
            </a:pPr>
            <a:r>
              <a:rPr lang="en-US" sz="335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Weekday Sales Pattern Analysis</a:t>
            </a:r>
            <a:endParaRPr lang="en-US" sz="3350" dirty="0"/>
          </a:p>
        </p:txBody>
      </p:sp>
      <p:sp>
        <p:nvSpPr>
          <p:cNvPr id="3" name="Text 1"/>
          <p:cNvSpPr/>
          <p:nvPr/>
        </p:nvSpPr>
        <p:spPr>
          <a:xfrm>
            <a:off x="1407676" y="2003465"/>
            <a:ext cx="181928" cy="2274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400" dirty="0">
                <a:solidFill>
                  <a:srgbClr val="3A3630"/>
                </a:solidFill>
                <a:latin typeface="Lora Light" pitchFamily="34" charset="0"/>
                <a:ea typeface="Lora Light" pitchFamily="34" charset="-122"/>
                <a:cs typeface="Lora Light" pitchFamily="34" charset="-120"/>
              </a:rPr>
              <a:t>01</a:t>
            </a:r>
            <a:endParaRPr lang="en-US" sz="1400" dirty="0"/>
          </a:p>
        </p:txBody>
      </p:sp>
      <p:sp>
        <p:nvSpPr>
          <p:cNvPr id="4" name="Shape 2"/>
          <p:cNvSpPr/>
          <p:nvPr/>
        </p:nvSpPr>
        <p:spPr>
          <a:xfrm>
            <a:off x="1407676" y="2289810"/>
            <a:ext cx="3846671" cy="22860"/>
          </a:xfrm>
          <a:prstGeom prst="rect">
            <a:avLst/>
          </a:prstGeom>
          <a:solidFill>
            <a:srgbClr val="38512F"/>
          </a:solidFill>
          <a:ln/>
        </p:spPr>
      </p:sp>
      <p:sp>
        <p:nvSpPr>
          <p:cNvPr id="5" name="Text 3"/>
          <p:cNvSpPr/>
          <p:nvPr/>
        </p:nvSpPr>
        <p:spPr>
          <a:xfrm>
            <a:off x="1407676" y="2426494"/>
            <a:ext cx="2140387" cy="2675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Weekend Surge</a:t>
            </a:r>
            <a:endParaRPr lang="en-US" sz="1650" dirty="0"/>
          </a:p>
        </p:txBody>
      </p:sp>
      <p:sp>
        <p:nvSpPr>
          <p:cNvPr id="6" name="Text 4"/>
          <p:cNvSpPr/>
          <p:nvPr/>
        </p:nvSpPr>
        <p:spPr>
          <a:xfrm>
            <a:off x="1407676" y="2832259"/>
            <a:ext cx="3846671" cy="5122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4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Saturday and Sunday show strongest performance as families complete weekly grocery shopping</a:t>
            </a:r>
            <a:endParaRPr lang="en-US" sz="1400" dirty="0"/>
          </a:p>
        </p:txBody>
      </p:sp>
      <p:sp>
        <p:nvSpPr>
          <p:cNvPr id="7" name="Text 5"/>
          <p:cNvSpPr/>
          <p:nvPr/>
        </p:nvSpPr>
        <p:spPr>
          <a:xfrm>
            <a:off x="1407676" y="3619143"/>
            <a:ext cx="181928" cy="2274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400" dirty="0">
                <a:solidFill>
                  <a:srgbClr val="3A3630"/>
                </a:solidFill>
                <a:latin typeface="Lora Light" pitchFamily="34" charset="0"/>
                <a:ea typeface="Lora Light" pitchFamily="34" charset="-122"/>
                <a:cs typeface="Lora Light" pitchFamily="34" charset="-120"/>
              </a:rPr>
              <a:t>02</a:t>
            </a:r>
            <a:endParaRPr lang="en-US" sz="1400" dirty="0"/>
          </a:p>
        </p:txBody>
      </p:sp>
      <p:sp>
        <p:nvSpPr>
          <p:cNvPr id="8" name="Shape 6"/>
          <p:cNvSpPr/>
          <p:nvPr/>
        </p:nvSpPr>
        <p:spPr>
          <a:xfrm>
            <a:off x="1407676" y="3905488"/>
            <a:ext cx="3846671" cy="22860"/>
          </a:xfrm>
          <a:prstGeom prst="rect">
            <a:avLst/>
          </a:prstGeom>
          <a:solidFill>
            <a:srgbClr val="38512F"/>
          </a:solidFill>
          <a:ln/>
        </p:spPr>
      </p:sp>
      <p:sp>
        <p:nvSpPr>
          <p:cNvPr id="9" name="Text 7"/>
          <p:cNvSpPr/>
          <p:nvPr/>
        </p:nvSpPr>
        <p:spPr>
          <a:xfrm>
            <a:off x="1407676" y="4042172"/>
            <a:ext cx="2140387" cy="2675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Tuesday Strength</a:t>
            </a:r>
            <a:endParaRPr lang="en-US" sz="1650" dirty="0"/>
          </a:p>
        </p:txBody>
      </p:sp>
      <p:sp>
        <p:nvSpPr>
          <p:cNvPr id="10" name="Text 8"/>
          <p:cNvSpPr/>
          <p:nvPr/>
        </p:nvSpPr>
        <p:spPr>
          <a:xfrm>
            <a:off x="1407676" y="4447937"/>
            <a:ext cx="3846671" cy="5122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4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Midweek peak likely from weekday shoppers avoiding weekend crowds and restocking needs</a:t>
            </a:r>
            <a:endParaRPr lang="en-US" sz="1400" dirty="0"/>
          </a:p>
        </p:txBody>
      </p:sp>
      <p:sp>
        <p:nvSpPr>
          <p:cNvPr id="11" name="Text 9"/>
          <p:cNvSpPr/>
          <p:nvPr/>
        </p:nvSpPr>
        <p:spPr>
          <a:xfrm>
            <a:off x="1407676" y="5234821"/>
            <a:ext cx="181928" cy="2274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400" dirty="0">
                <a:solidFill>
                  <a:srgbClr val="3A3630"/>
                </a:solidFill>
                <a:latin typeface="Lora Light" pitchFamily="34" charset="0"/>
                <a:ea typeface="Lora Light" pitchFamily="34" charset="-122"/>
                <a:cs typeface="Lora Light" pitchFamily="34" charset="-120"/>
              </a:rPr>
              <a:t>03</a:t>
            </a:r>
            <a:endParaRPr lang="en-US" sz="1400" dirty="0"/>
          </a:p>
        </p:txBody>
      </p:sp>
      <p:sp>
        <p:nvSpPr>
          <p:cNvPr id="12" name="Shape 10"/>
          <p:cNvSpPr/>
          <p:nvPr/>
        </p:nvSpPr>
        <p:spPr>
          <a:xfrm>
            <a:off x="1407676" y="5521166"/>
            <a:ext cx="3846671" cy="22860"/>
          </a:xfrm>
          <a:prstGeom prst="rect">
            <a:avLst/>
          </a:prstGeom>
          <a:solidFill>
            <a:srgbClr val="38512F"/>
          </a:solidFill>
          <a:ln/>
        </p:spPr>
      </p:sp>
      <p:sp>
        <p:nvSpPr>
          <p:cNvPr id="13" name="Text 11"/>
          <p:cNvSpPr/>
          <p:nvPr/>
        </p:nvSpPr>
        <p:spPr>
          <a:xfrm>
            <a:off x="1407676" y="5657850"/>
            <a:ext cx="2140387" cy="2675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Midweek Dip</a:t>
            </a:r>
            <a:endParaRPr lang="en-US" sz="1650" dirty="0"/>
          </a:p>
        </p:txBody>
      </p:sp>
      <p:sp>
        <p:nvSpPr>
          <p:cNvPr id="14" name="Text 12"/>
          <p:cNvSpPr/>
          <p:nvPr/>
        </p:nvSpPr>
        <p:spPr>
          <a:xfrm>
            <a:off x="1407676" y="6063615"/>
            <a:ext cx="3846671" cy="7683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4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Thursday and Friday show lower sales as customers anticipate weekend shopping or complete purchases earlier</a:t>
            </a:r>
            <a:endParaRPr lang="en-US" sz="1400" dirty="0"/>
          </a:p>
        </p:txBody>
      </p:sp>
      <p:pic>
        <p:nvPicPr>
          <p:cNvPr id="1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5832" y="1864995"/>
            <a:ext cx="7524393" cy="4199573"/>
          </a:xfrm>
          <a:prstGeom prst="rect">
            <a:avLst/>
          </a:prstGeom>
        </p:spPr>
      </p:pic>
      <p:sp>
        <p:nvSpPr>
          <p:cNvPr id="16" name="Text 13"/>
          <p:cNvSpPr/>
          <p:nvPr/>
        </p:nvSpPr>
        <p:spPr>
          <a:xfrm>
            <a:off x="5705832" y="6220063"/>
            <a:ext cx="2140387" cy="2675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Pattern Significance</a:t>
            </a:r>
            <a:endParaRPr lang="en-US" sz="1650" dirty="0"/>
          </a:p>
        </p:txBody>
      </p:sp>
      <p:sp>
        <p:nvSpPr>
          <p:cNvPr id="17" name="Text 14"/>
          <p:cNvSpPr/>
          <p:nvPr/>
        </p:nvSpPr>
        <p:spPr>
          <a:xfrm>
            <a:off x="5705832" y="6625828"/>
            <a:ext cx="7524393" cy="5122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4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Weekday patterns reveal strong weekend shopping behavior. Low-performing weekdays represent opportunity to balance demand and optimize staffing.</a:t>
            </a:r>
            <a:endParaRPr lang="en-US" sz="14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19</TotalTime>
  <Words>683</Words>
  <Application>Microsoft Office PowerPoint</Application>
  <PresentationFormat>Custom</PresentationFormat>
  <Paragraphs>95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Lora Light</vt:lpstr>
      <vt:lpstr>Arial</vt:lpstr>
      <vt:lpstr>Lora</vt:lpstr>
      <vt:lpstr>Wingdings 3</vt:lpstr>
      <vt:lpstr>Trebuchet MS</vt:lpstr>
      <vt:lpstr>Calibri</vt:lpstr>
      <vt:lpstr>Source Sans 3</vt:lpstr>
      <vt:lpstr>Facet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Xervice5433</dc:creator>
  <cp:lastModifiedBy>Ratan Roy</cp:lastModifiedBy>
  <cp:revision>2</cp:revision>
  <dcterms:created xsi:type="dcterms:W3CDTF">2026-02-24T07:49:54Z</dcterms:created>
  <dcterms:modified xsi:type="dcterms:W3CDTF">2026-02-24T08:08:58Z</dcterms:modified>
</cp:coreProperties>
</file>